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69" r:id="rId4"/>
    <p:sldId id="266" r:id="rId5"/>
    <p:sldId id="265" r:id="rId6"/>
    <p:sldId id="261" r:id="rId7"/>
    <p:sldId id="272" r:id="rId8"/>
    <p:sldId id="273" r:id="rId9"/>
    <p:sldId id="258" r:id="rId10"/>
    <p:sldId id="268" r:id="rId11"/>
    <p:sldId id="271" r:id="rId12"/>
    <p:sldId id="274" r:id="rId13"/>
    <p:sldId id="270" r:id="rId14"/>
    <p:sldId id="264" r:id="rId15"/>
    <p:sldId id="259" r:id="rId16"/>
    <p:sldId id="262" r:id="rId17"/>
    <p:sldId id="275" r:id="rId18"/>
    <p:sldId id="267" r:id="rId19"/>
    <p:sldId id="276" r:id="rId20"/>
    <p:sldId id="263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4"/>
    <p:restoredTop sz="94613"/>
  </p:normalViewPr>
  <p:slideViewPr>
    <p:cSldViewPr snapToGrid="0" snapToObjects="1">
      <p:cViewPr varScale="1">
        <p:scale>
          <a:sx n="115" d="100"/>
          <a:sy n="115" d="100"/>
        </p:scale>
        <p:origin x="192" y="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A889D-788E-DF42-9905-67270056C5AE}" type="datetimeFigureOut">
              <a:rPr lang="en-US" smtClean="0"/>
              <a:t>2/4/16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6CEAE-F4FC-C745-9EB2-6B7ACD415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19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</a:t>
            </a:r>
            <a:r>
              <a:rPr lang="en-US" baseline="0" dirty="0" smtClean="0"/>
              <a:t> for an MTE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CEAE-F4FC-C745-9EB2-6B7ACD4159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16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Target composition and fact provenance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CEAE-F4FC-C745-9EB2-6B7ACD4159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5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Target </a:t>
            </a:r>
            <a:r>
              <a:rPr lang="en-US" dirty="0" smtClean="0"/>
              <a:t>composition </a:t>
            </a:r>
            <a:r>
              <a:rPr lang="en-US" dirty="0" smtClean="0"/>
              <a:t>and fact </a:t>
            </a:r>
            <a:r>
              <a:rPr lang="en-US" dirty="0" smtClean="0"/>
              <a:t>provenance,</a:t>
            </a:r>
          </a:p>
          <a:p>
            <a:r>
              <a:rPr lang="en-US" dirty="0" smtClean="0"/>
              <a:t>primary vs. secondary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CEAE-F4FC-C745-9EB2-6B7ACD4159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77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CEAE-F4FC-C745-9EB2-6B7ACD4159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Co-I from div</a:t>
            </a:r>
            <a:r>
              <a:rPr lang="en-US" baseline="0" dirty="0" smtClean="0"/>
              <a:t> 32, science questions</a:t>
            </a:r>
          </a:p>
          <a:p>
            <a:r>
              <a:rPr lang="en-US" baseline="0" dirty="0" smtClean="0"/>
              <a:t>CIF - presentation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6CEAE-F4FC-C745-9EB2-6B7ACD4159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15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0FDBCC4-C895-1A40-BB93-520CB06D85FD}" type="datetime1">
              <a:rPr lang="en-US" smtClean="0"/>
              <a:t>2/4/16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DD35FF-2F0A-2744-B51A-5C0A28768CCA}" type="datetime1">
              <a:rPr lang="en-US" smtClean="0"/>
              <a:t>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33BF7B5-8C09-664E-80F8-6917E67C61D6}" type="datetime1">
              <a:rPr lang="en-US" smtClean="0"/>
              <a:t>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624682E-64A4-1646-BE2D-E20735034B43}" type="datetime1">
              <a:rPr lang="en-US" smtClean="0"/>
              <a:t>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BF82A4C-570F-D044-9E6A-C1E03D42F957}" type="datetime1">
              <a:rPr lang="en-US" smtClean="0"/>
              <a:t>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802EF6-E93A-6E46-875D-D976A131812E}" type="datetime1">
              <a:rPr lang="en-US" smtClean="0"/>
              <a:t>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5A0DAA-CA0B-E64B-97D2-DE17CF73FFF6}" type="datetime1">
              <a:rPr lang="en-US" smtClean="0"/>
              <a:t>2/4/16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6925A7F-C60B-9347-A6FA-D7591B6BF31A}" type="datetime1">
              <a:rPr lang="en-US" smtClean="0"/>
              <a:t>2/4/16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BAB8F48-0C3F-9A41-ADB7-49666459C4E4}" type="datetime1">
              <a:rPr lang="en-US" smtClean="0"/>
              <a:t>2/4/16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56D6DC3-734B-5A40-A7F3-4359ED039FB0}" type="datetime1">
              <a:rPr lang="en-US" smtClean="0"/>
              <a:t>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EB17FD-1E09-294D-A697-93BC3FDD1F1E}" type="datetime1">
              <a:rPr lang="en-US" smtClean="0"/>
              <a:t>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9" name="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AC68E151-A12D-304A-AE22-A37F6C064D69}" type="datetime1">
              <a:rPr lang="en-US" smtClean="0"/>
              <a:t>2/4/16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7.tiff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Mars Target Encyclopedia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2560" y="1850063"/>
            <a:ext cx="7406640" cy="2164375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/>
              <a:t>Kiri</a:t>
            </a:r>
            <a:r>
              <a:rPr lang="en-US" b="1" dirty="0" smtClean="0"/>
              <a:t> L. </a:t>
            </a:r>
            <a:r>
              <a:rPr lang="en-US" b="1" dirty="0" err="1" smtClean="0"/>
              <a:t>Wagstaff</a:t>
            </a:r>
            <a:r>
              <a:rPr lang="en-US" b="1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Ellen </a:t>
            </a:r>
            <a:r>
              <a:rPr lang="en-US" dirty="0" err="1" smtClean="0"/>
              <a:t>Riloff</a:t>
            </a:r>
            <a:r>
              <a:rPr lang="en-US" dirty="0" smtClean="0"/>
              <a:t>, Nina L. </a:t>
            </a:r>
            <a:r>
              <a:rPr lang="en-US" dirty="0" err="1" smtClean="0"/>
              <a:t>Lanza</a:t>
            </a:r>
            <a:r>
              <a:rPr lang="en-US" dirty="0" smtClean="0"/>
              <a:t>, Chris A. </a:t>
            </a:r>
            <a:r>
              <a:rPr lang="en-US" dirty="0" err="1" smtClean="0"/>
              <a:t>Mattmann</a:t>
            </a:r>
            <a:r>
              <a:rPr lang="en-US" dirty="0" smtClean="0"/>
              <a:t>, and Paul M. Ramirez</a:t>
            </a:r>
          </a:p>
          <a:p>
            <a:r>
              <a:rPr lang="en-US" dirty="0" smtClean="0"/>
              <a:t>MLIA Group Meeting</a:t>
            </a:r>
          </a:p>
          <a:p>
            <a:r>
              <a:rPr lang="en-US" dirty="0" smtClean="0"/>
              <a:t>February 4,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22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composition annotations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2390" y="1447799"/>
            <a:ext cx="7651298" cy="5086815"/>
          </a:xfrm>
        </p:spPr>
        <p:txBody>
          <a:bodyPr>
            <a:normAutofit/>
          </a:bodyPr>
          <a:lstStyle/>
          <a:p>
            <a:r>
              <a:rPr lang="en-US" dirty="0" smtClean="0"/>
              <a:t>brat: interactive annotation and visualization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Python script to import to PostgreSQL DB</a:t>
            </a:r>
            <a:endParaRPr lang="en-US" dirty="0"/>
          </a:p>
        </p:txBody>
      </p:sp>
      <p:pic>
        <p:nvPicPr>
          <p:cNvPr id="4" name="Picture 3" descr="Screen Shot 2016-01-13 at 10.14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2" y="2483434"/>
            <a:ext cx="8339331" cy="3404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0293-DF05-8C42-9F14-3A51713E2220}" type="datetime1">
              <a:rPr lang="en-US" smtClean="0"/>
              <a:t>2/4/16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2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Initial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2D2DF-CA25-AF42-9070-AA664BF751BB}" type="datetime1">
              <a:rPr lang="en-US" smtClean="0"/>
              <a:pPr/>
              <a:t>2/4/16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Can 9"/>
          <p:cNvSpPr/>
          <p:nvPr/>
        </p:nvSpPr>
        <p:spPr>
          <a:xfrm>
            <a:off x="3134688" y="3312575"/>
            <a:ext cx="1505414" cy="205182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Mars Target Database (MTDB)</a:t>
            </a:r>
            <a:endParaRPr lang="en-US" dirty="0"/>
          </a:p>
        </p:txBody>
      </p:sp>
      <p:sp>
        <p:nvSpPr>
          <p:cNvPr id="11" name="Folded Corner 10"/>
          <p:cNvSpPr/>
          <p:nvPr/>
        </p:nvSpPr>
        <p:spPr>
          <a:xfrm>
            <a:off x="1279490" y="1957039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1438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31527" y="144072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LPSC 2015</a:t>
            </a:r>
            <a:endParaRPr lang="en-US" dirty="0"/>
          </a:p>
        </p:txBody>
      </p:sp>
      <p:sp>
        <p:nvSpPr>
          <p:cNvPr id="13" name="Folded Corner 12"/>
          <p:cNvSpPr/>
          <p:nvPr/>
        </p:nvSpPr>
        <p:spPr>
          <a:xfrm>
            <a:off x="1279490" y="2941465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1989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olded Corner 13"/>
          <p:cNvSpPr/>
          <p:nvPr/>
        </p:nvSpPr>
        <p:spPr>
          <a:xfrm>
            <a:off x="1279489" y="3925891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2038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olded Corner 14"/>
          <p:cNvSpPr/>
          <p:nvPr/>
        </p:nvSpPr>
        <p:spPr>
          <a:xfrm>
            <a:off x="1279489" y="4910317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2620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olded Corner 15"/>
          <p:cNvSpPr/>
          <p:nvPr/>
        </p:nvSpPr>
        <p:spPr>
          <a:xfrm>
            <a:off x="1279489" y="5894743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2893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Curved Connector 21"/>
          <p:cNvCxnSpPr>
            <a:stCxn id="11" idx="3"/>
            <a:endCxn id="10" idx="2"/>
          </p:cNvCxnSpPr>
          <p:nvPr/>
        </p:nvCxnSpPr>
        <p:spPr>
          <a:xfrm>
            <a:off x="2442116" y="2364059"/>
            <a:ext cx="692572" cy="19744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3" idx="3"/>
            <a:endCxn id="10" idx="2"/>
          </p:cNvCxnSpPr>
          <p:nvPr/>
        </p:nvCxnSpPr>
        <p:spPr>
          <a:xfrm>
            <a:off x="2442116" y="3348485"/>
            <a:ext cx="692572" cy="99000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14" idx="3"/>
            <a:endCxn id="10" idx="2"/>
          </p:cNvCxnSpPr>
          <p:nvPr/>
        </p:nvCxnSpPr>
        <p:spPr>
          <a:xfrm>
            <a:off x="2442115" y="4332911"/>
            <a:ext cx="692573" cy="55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5" idx="3"/>
            <a:endCxn id="10" idx="2"/>
          </p:cNvCxnSpPr>
          <p:nvPr/>
        </p:nvCxnSpPr>
        <p:spPr>
          <a:xfrm flipV="1">
            <a:off x="2442115" y="4338487"/>
            <a:ext cx="692573" cy="9788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16" idx="3"/>
            <a:endCxn id="10" idx="2"/>
          </p:cNvCxnSpPr>
          <p:nvPr/>
        </p:nvCxnSpPr>
        <p:spPr>
          <a:xfrm flipV="1">
            <a:off x="2442115" y="4338487"/>
            <a:ext cx="692573" cy="19632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887395" y="1905517"/>
            <a:ext cx="5046293" cy="2677656"/>
            <a:chOff x="3887395" y="1905517"/>
            <a:chExt cx="5046293" cy="2677656"/>
          </a:xfrm>
        </p:grpSpPr>
        <p:grpSp>
          <p:nvGrpSpPr>
            <p:cNvPr id="38" name="Group 37"/>
            <p:cNvGrpSpPr/>
            <p:nvPr/>
          </p:nvGrpSpPr>
          <p:grpSpPr>
            <a:xfrm>
              <a:off x="4973444" y="1905517"/>
              <a:ext cx="3960244" cy="2677656"/>
              <a:chOff x="4973444" y="1905517"/>
              <a:chExt cx="3960244" cy="2677656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6156650" y="1905517"/>
                <a:ext cx="9781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3"/>
                    </a:solidFill>
                  </a:rPr>
                  <a:t>Dillinger</a:t>
                </a:r>
                <a:endParaRPr 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973444" y="2274849"/>
                <a:ext cx="396024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Dillinger contains low Na/K ratio (doc 1438)</a:t>
                </a:r>
              </a:p>
              <a:p>
                <a:r>
                  <a:rPr lang="en-US" sz="1600" dirty="0"/>
                  <a:t>Dillinger contains </a:t>
                </a:r>
                <a:r>
                  <a:rPr lang="en-US" sz="1600" dirty="0" err="1"/>
                  <a:t>illite</a:t>
                </a:r>
                <a:r>
                  <a:rPr lang="en-US" sz="1600" dirty="0"/>
                  <a:t> clays (doc 1438)</a:t>
                </a:r>
              </a:p>
              <a:p>
                <a:r>
                  <a:rPr lang="en-US" sz="1600" dirty="0"/>
                  <a:t>Dillinger contains K-feldspar (doc 1438)</a:t>
                </a:r>
              </a:p>
              <a:p>
                <a:r>
                  <a:rPr lang="en-US" sz="1600" dirty="0"/>
                  <a:t>Dillinger contains high K (doc 1438)</a:t>
                </a:r>
              </a:p>
              <a:p>
                <a:r>
                  <a:rPr lang="en-US" sz="1600" dirty="0"/>
                  <a:t>Dillinger contains fluorine (doc 1989)</a:t>
                </a:r>
              </a:p>
              <a:p>
                <a:r>
                  <a:rPr lang="en-US" sz="1600" dirty="0"/>
                  <a:t>Dillinger contains pyroxene (doc 2038)</a:t>
                </a:r>
              </a:p>
              <a:p>
                <a:r>
                  <a:rPr lang="en-US" sz="1600" dirty="0"/>
                  <a:t>Dillinger contains K-feldspar (doc 2038)</a:t>
                </a:r>
              </a:p>
              <a:p>
                <a:r>
                  <a:rPr lang="en-US" sz="1600" dirty="0"/>
                  <a:t>Dillinger contains magnetite (doc 2038)</a:t>
                </a:r>
              </a:p>
              <a:p>
                <a:r>
                  <a:rPr lang="en-US" sz="1600" dirty="0"/>
                  <a:t>Dillinger contains </a:t>
                </a:r>
                <a:r>
                  <a:rPr lang="en-US" sz="1600" dirty="0" err="1"/>
                  <a:t>phyllosilicate</a:t>
                </a:r>
                <a:r>
                  <a:rPr lang="en-US" sz="1600" dirty="0"/>
                  <a:t> (doc 2038)</a:t>
                </a: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5062654" y="2274849"/>
                <a:ext cx="3550994" cy="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Curved Connector 36"/>
            <p:cNvCxnSpPr>
              <a:stCxn id="10" idx="1"/>
              <a:endCxn id="17" idx="0"/>
            </p:cNvCxnSpPr>
            <p:nvPr/>
          </p:nvCxnSpPr>
          <p:spPr>
            <a:xfrm rot="5400000" flipH="1" flipV="1">
              <a:off x="4563032" y="1229880"/>
              <a:ext cx="1407058" cy="2758332"/>
            </a:xfrm>
            <a:prstGeom prst="curvedConnector3">
              <a:avLst>
                <a:gd name="adj1" fmla="val 116247"/>
              </a:avLst>
            </a:prstGeom>
            <a:ln w="76200"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610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Initial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2D2DF-CA25-AF42-9070-AA664BF751BB}" type="datetime1">
              <a:rPr lang="en-US" smtClean="0"/>
              <a:pPr/>
              <a:t>2/4/16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Can 9"/>
          <p:cNvSpPr/>
          <p:nvPr/>
        </p:nvSpPr>
        <p:spPr>
          <a:xfrm>
            <a:off x="3134688" y="3312575"/>
            <a:ext cx="1505414" cy="205182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Mars Target Database (MTDB)</a:t>
            </a:r>
            <a:endParaRPr lang="en-US" dirty="0"/>
          </a:p>
        </p:txBody>
      </p:sp>
      <p:sp>
        <p:nvSpPr>
          <p:cNvPr id="11" name="Folded Corner 10"/>
          <p:cNvSpPr/>
          <p:nvPr/>
        </p:nvSpPr>
        <p:spPr>
          <a:xfrm>
            <a:off x="1279490" y="1957039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1438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31527" y="144072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LPSC 2015</a:t>
            </a:r>
            <a:endParaRPr lang="en-US" dirty="0"/>
          </a:p>
        </p:txBody>
      </p:sp>
      <p:sp>
        <p:nvSpPr>
          <p:cNvPr id="13" name="Folded Corner 12"/>
          <p:cNvSpPr/>
          <p:nvPr/>
        </p:nvSpPr>
        <p:spPr>
          <a:xfrm>
            <a:off x="1279490" y="2941465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1989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olded Corner 13"/>
          <p:cNvSpPr/>
          <p:nvPr/>
        </p:nvSpPr>
        <p:spPr>
          <a:xfrm>
            <a:off x="1279489" y="3925891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2038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olded Corner 14"/>
          <p:cNvSpPr/>
          <p:nvPr/>
        </p:nvSpPr>
        <p:spPr>
          <a:xfrm>
            <a:off x="1279489" y="4910317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2620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olded Corner 15"/>
          <p:cNvSpPr/>
          <p:nvPr/>
        </p:nvSpPr>
        <p:spPr>
          <a:xfrm>
            <a:off x="1279489" y="5894743"/>
            <a:ext cx="1162626" cy="814039"/>
          </a:xfrm>
          <a:prstGeom prst="foldedCorner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2893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Curved Connector 21"/>
          <p:cNvCxnSpPr>
            <a:stCxn id="11" idx="3"/>
            <a:endCxn id="10" idx="2"/>
          </p:cNvCxnSpPr>
          <p:nvPr/>
        </p:nvCxnSpPr>
        <p:spPr>
          <a:xfrm>
            <a:off x="2442116" y="2364059"/>
            <a:ext cx="692572" cy="19744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3" idx="3"/>
            <a:endCxn id="10" idx="2"/>
          </p:cNvCxnSpPr>
          <p:nvPr/>
        </p:nvCxnSpPr>
        <p:spPr>
          <a:xfrm>
            <a:off x="2442116" y="3348485"/>
            <a:ext cx="692572" cy="99000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14" idx="3"/>
            <a:endCxn id="10" idx="2"/>
          </p:cNvCxnSpPr>
          <p:nvPr/>
        </p:nvCxnSpPr>
        <p:spPr>
          <a:xfrm>
            <a:off x="2442115" y="4332911"/>
            <a:ext cx="692573" cy="55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5" idx="3"/>
            <a:endCxn id="10" idx="2"/>
          </p:cNvCxnSpPr>
          <p:nvPr/>
        </p:nvCxnSpPr>
        <p:spPr>
          <a:xfrm flipV="1">
            <a:off x="2442115" y="4338487"/>
            <a:ext cx="692573" cy="9788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16" idx="3"/>
            <a:endCxn id="10" idx="2"/>
          </p:cNvCxnSpPr>
          <p:nvPr/>
        </p:nvCxnSpPr>
        <p:spPr>
          <a:xfrm flipV="1">
            <a:off x="2442115" y="4338487"/>
            <a:ext cx="692573" cy="19632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887395" y="1905517"/>
            <a:ext cx="5046293" cy="2677656"/>
            <a:chOff x="3887395" y="1905517"/>
            <a:chExt cx="5046293" cy="2677656"/>
          </a:xfrm>
        </p:grpSpPr>
        <p:grpSp>
          <p:nvGrpSpPr>
            <p:cNvPr id="38" name="Group 37"/>
            <p:cNvGrpSpPr/>
            <p:nvPr/>
          </p:nvGrpSpPr>
          <p:grpSpPr>
            <a:xfrm>
              <a:off x="4973444" y="1905517"/>
              <a:ext cx="3960244" cy="2677656"/>
              <a:chOff x="4973444" y="1905517"/>
              <a:chExt cx="3960244" cy="2677656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6156650" y="1905517"/>
                <a:ext cx="9781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3"/>
                    </a:solidFill>
                  </a:rPr>
                  <a:t>Dillinger</a:t>
                </a:r>
                <a:endParaRPr 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973444" y="2274849"/>
                <a:ext cx="396024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Dillinger contains low Na/K ratio (doc 1438)</a:t>
                </a:r>
              </a:p>
              <a:p>
                <a:r>
                  <a:rPr lang="en-US" sz="1600" dirty="0"/>
                  <a:t>Dillinger contains </a:t>
                </a:r>
                <a:r>
                  <a:rPr lang="en-US" sz="1600" dirty="0" err="1"/>
                  <a:t>illite</a:t>
                </a:r>
                <a:r>
                  <a:rPr lang="en-US" sz="1600" dirty="0"/>
                  <a:t> clays (doc 1438)</a:t>
                </a:r>
              </a:p>
              <a:p>
                <a:r>
                  <a:rPr lang="en-US" sz="1600" dirty="0"/>
                  <a:t>Dillinger contains K-feldspar (doc 1438)</a:t>
                </a:r>
              </a:p>
              <a:p>
                <a:r>
                  <a:rPr lang="en-US" sz="1600" dirty="0"/>
                  <a:t>Dillinger contains high K (doc 1438)</a:t>
                </a:r>
              </a:p>
              <a:p>
                <a:r>
                  <a:rPr lang="en-US" sz="1600" dirty="0"/>
                  <a:t>Dillinger contains fluorine (doc 1989)</a:t>
                </a:r>
              </a:p>
              <a:p>
                <a:r>
                  <a:rPr lang="en-US" sz="1600" dirty="0"/>
                  <a:t>Dillinger contains pyroxene (doc 2038)</a:t>
                </a:r>
              </a:p>
              <a:p>
                <a:r>
                  <a:rPr lang="en-US" sz="1600" dirty="0"/>
                  <a:t>Dillinger contains K-feldspar (doc 2038)</a:t>
                </a:r>
              </a:p>
              <a:p>
                <a:r>
                  <a:rPr lang="en-US" sz="1600" dirty="0"/>
                  <a:t>Dillinger contains magnetite (doc 2038)</a:t>
                </a:r>
              </a:p>
              <a:p>
                <a:r>
                  <a:rPr lang="en-US" sz="1600" dirty="0"/>
                  <a:t>Dillinger contains </a:t>
                </a:r>
                <a:r>
                  <a:rPr lang="en-US" sz="1600" dirty="0" err="1"/>
                  <a:t>phyllosilicate</a:t>
                </a:r>
                <a:r>
                  <a:rPr lang="en-US" sz="1600" dirty="0"/>
                  <a:t> (doc 2038)</a:t>
                </a: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5062654" y="2274849"/>
                <a:ext cx="3550994" cy="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Curved Connector 36"/>
            <p:cNvCxnSpPr>
              <a:stCxn id="10" idx="1"/>
              <a:endCxn id="17" idx="0"/>
            </p:cNvCxnSpPr>
            <p:nvPr/>
          </p:nvCxnSpPr>
          <p:spPr>
            <a:xfrm rot="5400000" flipH="1" flipV="1">
              <a:off x="4563032" y="1229880"/>
              <a:ext cx="1407058" cy="2758332"/>
            </a:xfrm>
            <a:prstGeom prst="curvedConnector3">
              <a:avLst>
                <a:gd name="adj1" fmla="val 116247"/>
              </a:avLst>
            </a:prstGeom>
            <a:ln w="76200"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5051503" y="2824842"/>
            <a:ext cx="3334214" cy="264045"/>
          </a:xfrm>
          <a:prstGeom prst="rect">
            <a:avLst/>
          </a:prstGeom>
          <a:noFill/>
          <a:ln w="50800">
            <a:solidFill>
              <a:schemeClr val="accent3"/>
            </a:solidFill>
          </a:ln>
          <a:effectLst/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bg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51503" y="3791092"/>
            <a:ext cx="3334214" cy="264045"/>
          </a:xfrm>
          <a:prstGeom prst="rect">
            <a:avLst/>
          </a:prstGeom>
          <a:noFill/>
          <a:ln w="50800">
            <a:solidFill>
              <a:schemeClr val="accent3"/>
            </a:solidFill>
          </a:ln>
          <a:effectLst/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bg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Automating</a:t>
            </a:r>
            <a:r>
              <a:rPr lang="en-US" dirty="0" smtClean="0"/>
              <a:t> text to knowledge</a:t>
            </a:r>
            <a:endParaRPr lang="en-US" dirty="0"/>
          </a:p>
        </p:txBody>
      </p:sp>
      <p:pic>
        <p:nvPicPr>
          <p:cNvPr id="4" name="Picture 3" descr="MTE-ar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70" y="1657079"/>
            <a:ext cx="8040030" cy="380478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B940E-2DD7-C146-93DA-7246F7C4492D}" type="datetime1">
              <a:rPr lang="en-US" smtClean="0"/>
              <a:t>2/4/16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10108" y="1690533"/>
            <a:ext cx="1460809" cy="3740112"/>
          </a:xfrm>
          <a:prstGeom prst="rect">
            <a:avLst/>
          </a:prstGeom>
          <a:noFill/>
          <a:ln w="50800">
            <a:solidFill>
              <a:schemeClr val="accent3"/>
            </a:solidFill>
          </a:ln>
          <a:effectLst/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bg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annotation</a:t>
            </a:r>
            <a:endParaRPr lang="en-US" dirty="0"/>
          </a:p>
        </p:txBody>
      </p:sp>
      <p:pic>
        <p:nvPicPr>
          <p:cNvPr id="4" name="Content Placeholder 3" descr="autoslog-pic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46" r="-10346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BD14-09DD-9342-8011-3E831D58A098}" type="datetime1">
              <a:rPr lang="en-US" smtClean="0"/>
              <a:t>2/4/16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7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Tika</a:t>
            </a:r>
            <a:r>
              <a:rPr lang="en-US" dirty="0" smtClean="0"/>
              <a:t>: PDF -&gt; text</a:t>
            </a:r>
          </a:p>
          <a:p>
            <a:r>
              <a:rPr lang="en-US" dirty="0" smtClean="0"/>
              <a:t>Sundance: text -&gt; shallow parse</a:t>
            </a:r>
          </a:p>
          <a:p>
            <a:r>
              <a:rPr lang="en-US" dirty="0" err="1" smtClean="0"/>
              <a:t>Autoslog</a:t>
            </a:r>
            <a:r>
              <a:rPr lang="en-US" dirty="0" smtClean="0"/>
              <a:t>: parse + target list -&gt; patterns</a:t>
            </a:r>
          </a:p>
          <a:p>
            <a:r>
              <a:rPr lang="en-US" dirty="0" err="1" smtClean="0"/>
              <a:t>Autoslog</a:t>
            </a:r>
            <a:r>
              <a:rPr lang="en-US" dirty="0" smtClean="0"/>
              <a:t>-TS: relevant + irrelevant docs -&gt; prune patterns to increase precision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8AFE0-C4C4-B642-B8F7-4FD302CE43D2}" type="datetime1">
              <a:rPr lang="en-US" smtClean="0"/>
              <a:t>2/4/16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automated results (</a:t>
            </a:r>
            <a:r>
              <a:rPr lang="en-US" dirty="0" err="1" smtClean="0"/>
              <a:t>Windjana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“</a:t>
            </a:r>
            <a:r>
              <a:rPr lang="en-US" dirty="0"/>
              <a:t>The </a:t>
            </a:r>
            <a:r>
              <a:rPr lang="en-US" dirty="0" err="1"/>
              <a:t>Windjana</a:t>
            </a:r>
            <a:r>
              <a:rPr lang="en-US" dirty="0"/>
              <a:t> sandstone contains high magnetite along with 2:1 </a:t>
            </a:r>
            <a:r>
              <a:rPr lang="en-US" dirty="0" err="1"/>
              <a:t>phyllosilicates</a:t>
            </a:r>
            <a:r>
              <a:rPr lang="en-US" dirty="0"/>
              <a:t> [9</a:t>
            </a:r>
            <a:r>
              <a:rPr lang="en-US" dirty="0" smtClean="0"/>
              <a:t>].”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subj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&gt;_CONTAINS_MAGNETITE</a:t>
            </a:r>
          </a:p>
          <a:p>
            <a:r>
              <a:rPr lang="en-US" dirty="0"/>
              <a:t>“The high abundances of K-feldspar and iron oxides in </a:t>
            </a:r>
            <a:r>
              <a:rPr lang="en-US" dirty="0" err="1"/>
              <a:t>Windjana</a:t>
            </a:r>
            <a:r>
              <a:rPr lang="en-US" dirty="0"/>
              <a:t>, also reflected in the APXS chemical analysis as high K and Fe (Table 2) [7], are unusual</a:t>
            </a:r>
            <a:r>
              <a:rPr lang="en-US" dirty="0" smtClean="0"/>
              <a:t>.”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ABUNDANCE_OF_&lt;np&gt;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OXIDES_IN_&lt;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subj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“</a:t>
            </a:r>
            <a:r>
              <a:rPr lang="en-US" dirty="0" err="1"/>
              <a:t>Windjana</a:t>
            </a:r>
            <a:r>
              <a:rPr lang="en-US" dirty="0"/>
              <a:t> is remarkable in containing an abundance of potassium feldspar (and thus K in its bulk chemistry) </a:t>
            </a:r>
            <a:r>
              <a:rPr lang="en-US" dirty="0" smtClean="0"/>
              <a:t>combined </a:t>
            </a:r>
            <a:r>
              <a:rPr lang="en-US" dirty="0"/>
              <a:t>with a low abundance of plagioclase (and low Na/K in its chemistry</a:t>
            </a:r>
            <a:r>
              <a:rPr lang="en-US" dirty="0" smtClean="0"/>
              <a:t>).”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subj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&gt;_CONTAINING_ABUNDANCE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ABUNDANCE_OF_&lt;np&gt;</a:t>
            </a:r>
          </a:p>
          <a:p>
            <a:pPr lvl="1"/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36BF-BDF0-9445-9637-4BC3CA93531A}" type="datetime1">
              <a:rPr lang="en-US" smtClean="0"/>
              <a:t>2/4/16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automated results (</a:t>
            </a:r>
            <a:r>
              <a:rPr lang="en-US" dirty="0" err="1" smtClean="0"/>
              <a:t>Windjana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Synthesized: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4682E-64A4-1646-BE2D-E20735034B43}" type="datetime1">
              <a:rPr lang="en-US" smtClean="0"/>
              <a:t>2/4/16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05548" y="215084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3"/>
                </a:solidFill>
              </a:rPr>
              <a:t>Windjana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2342" y="2520176"/>
            <a:ext cx="3960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Windjana</a:t>
            </a:r>
            <a:r>
              <a:rPr lang="en-US" sz="1600" dirty="0" smtClean="0"/>
              <a:t> contains abundance of potassium feldspar</a:t>
            </a:r>
            <a:endParaRPr lang="en-US" sz="1600" dirty="0"/>
          </a:p>
          <a:p>
            <a:r>
              <a:rPr lang="en-US" sz="1600" dirty="0" err="1" smtClean="0"/>
              <a:t>Windjana</a:t>
            </a:r>
            <a:r>
              <a:rPr lang="en-US" sz="1600" dirty="0" smtClean="0"/>
              <a:t> contains high abundances of K-feldspar and iron oxides</a:t>
            </a:r>
          </a:p>
          <a:p>
            <a:r>
              <a:rPr lang="en-US" sz="1600" dirty="0" err="1" smtClean="0"/>
              <a:t>Windjana</a:t>
            </a:r>
            <a:r>
              <a:rPr lang="en-US" sz="1600" dirty="0" smtClean="0"/>
              <a:t> contains high magnetite</a:t>
            </a:r>
          </a:p>
          <a:p>
            <a:r>
              <a:rPr lang="en-US" sz="1600" dirty="0" err="1" smtClean="0"/>
              <a:t>Windjana</a:t>
            </a:r>
            <a:r>
              <a:rPr lang="en-US" sz="1600" dirty="0" smtClean="0"/>
              <a:t> contains </a:t>
            </a:r>
            <a:r>
              <a:rPr lang="en-US" sz="1600" dirty="0" err="1" smtClean="0"/>
              <a:t>illite</a:t>
            </a:r>
            <a:endParaRPr lang="en-US" sz="1600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211552" y="2520176"/>
            <a:ext cx="355099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06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combine extractions into coherent entry? (information fusion)</a:t>
            </a:r>
          </a:p>
          <a:p>
            <a:pPr lvl="1"/>
            <a:r>
              <a:rPr lang="en-US" dirty="0" smtClean="0"/>
              <a:t>Multi-source IE: papers can disagree, be superseded</a:t>
            </a:r>
          </a:p>
          <a:p>
            <a:pPr lvl="1"/>
            <a:r>
              <a:rPr lang="en-US" dirty="0" smtClean="0"/>
              <a:t>Detect and resolve contradictions</a:t>
            </a:r>
          </a:p>
          <a:p>
            <a:pPr lvl="1"/>
            <a:r>
              <a:rPr lang="en-US" dirty="0" smtClean="0"/>
              <a:t>Handle </a:t>
            </a:r>
            <a:r>
              <a:rPr lang="en-US" dirty="0" err="1" smtClean="0"/>
              <a:t>coreference</a:t>
            </a:r>
            <a:endParaRPr lang="en-US" dirty="0" smtClean="0"/>
          </a:p>
          <a:p>
            <a:r>
              <a:rPr lang="en-US" dirty="0" smtClean="0"/>
              <a:t>How to handle “epistemic modifiers” </a:t>
            </a:r>
          </a:p>
          <a:p>
            <a:pPr lvl="1"/>
            <a:r>
              <a:rPr lang="en-US" dirty="0" smtClean="0"/>
              <a:t>E.g. “probably”, “likely contain”, “</a:t>
            </a:r>
            <a:r>
              <a:rPr lang="en-US" smtClean="0"/>
              <a:t>potential presence of”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519B-676F-D348-9123-109DE304A1FC}" type="datetime1">
              <a:rPr lang="en-US" smtClean="0"/>
              <a:t>2/4/16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8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MTE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 -&gt; commands -&gt; </a:t>
            </a:r>
            <a:br>
              <a:rPr lang="en-US" dirty="0" smtClean="0"/>
            </a:br>
            <a:r>
              <a:rPr lang="en-US" dirty="0" smtClean="0"/>
              <a:t>observations -&gt; publications -&gt; knowledge</a:t>
            </a:r>
          </a:p>
          <a:p>
            <a:r>
              <a:rPr lang="en-US" dirty="0" smtClean="0"/>
              <a:t>Answer questions such ass:</a:t>
            </a:r>
          </a:p>
          <a:p>
            <a:pPr lvl="1"/>
            <a:r>
              <a:rPr lang="en-US" dirty="0" smtClean="0"/>
              <a:t>What is already known about target X?</a:t>
            </a:r>
          </a:p>
          <a:p>
            <a:pPr lvl="1"/>
            <a:r>
              <a:rPr lang="en-US" dirty="0" smtClean="0"/>
              <a:t>Is there consensus about target X’s properties?</a:t>
            </a:r>
          </a:p>
          <a:p>
            <a:pPr lvl="1"/>
            <a:r>
              <a:rPr lang="en-US" dirty="0" smtClean="0"/>
              <a:t>What other targets are like X?</a:t>
            </a:r>
          </a:p>
          <a:p>
            <a:pPr lvl="1"/>
            <a:r>
              <a:rPr lang="en-US" dirty="0" smtClean="0"/>
              <a:t>What targets are most unusual?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4682E-64A4-1646-BE2D-E20735034B43}" type="datetime1">
              <a:rPr lang="en-US" smtClean="0"/>
              <a:t>2/4/16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4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3" y="351573"/>
            <a:ext cx="3822920" cy="30607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985387" y="174383"/>
            <a:ext cx="5090802" cy="3494366"/>
            <a:chOff x="3985387" y="174383"/>
            <a:chExt cx="5090802" cy="3494366"/>
          </a:xfrm>
        </p:grpSpPr>
        <p:grpSp>
          <p:nvGrpSpPr>
            <p:cNvPr id="18" name="Group 17"/>
            <p:cNvGrpSpPr/>
            <p:nvPr/>
          </p:nvGrpSpPr>
          <p:grpSpPr>
            <a:xfrm>
              <a:off x="4791926" y="174383"/>
              <a:ext cx="4284263" cy="3494366"/>
              <a:chOff x="4791926" y="174383"/>
              <a:chExt cx="4284263" cy="3494366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1926" y="2294518"/>
                <a:ext cx="2369015" cy="1221523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4820" y="174383"/>
                <a:ext cx="2660188" cy="1913619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31390" y="1829540"/>
                <a:ext cx="1844799" cy="1839209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3985387" y="661174"/>
              <a:ext cx="1558970" cy="1240418"/>
              <a:chOff x="3985387" y="661174"/>
              <a:chExt cx="1558970" cy="1240418"/>
            </a:xfrm>
          </p:grpSpPr>
          <p:sp>
            <p:nvSpPr>
              <p:cNvPr id="6" name="Right Arrow 5"/>
              <p:cNvSpPr/>
              <p:nvPr/>
            </p:nvSpPr>
            <p:spPr>
              <a:xfrm>
                <a:off x="4061245" y="1076402"/>
                <a:ext cx="1483112" cy="825190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985387" y="661174"/>
                <a:ext cx="1319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Collect data</a:t>
                </a:r>
                <a:endParaRPr lang="en-US" dirty="0"/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554014" y="3581399"/>
            <a:ext cx="2337661" cy="1483112"/>
            <a:chOff x="554014" y="3581399"/>
            <a:chExt cx="2337661" cy="1483112"/>
          </a:xfrm>
        </p:grpSpPr>
        <p:sp>
          <p:nvSpPr>
            <p:cNvPr id="8" name="Right Arrow 7"/>
            <p:cNvSpPr/>
            <p:nvPr/>
          </p:nvSpPr>
          <p:spPr>
            <a:xfrm rot="13500000">
              <a:off x="1737524" y="3910360"/>
              <a:ext cx="1483112" cy="82519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54014" y="4495960"/>
              <a:ext cx="1858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Uplink commands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5188" y="3775697"/>
            <a:ext cx="5702807" cy="2982343"/>
            <a:chOff x="3295188" y="3775697"/>
            <a:chExt cx="5702807" cy="2982343"/>
          </a:xfrm>
        </p:grpSpPr>
        <p:grpSp>
          <p:nvGrpSpPr>
            <p:cNvPr id="21" name="Group 20"/>
            <p:cNvGrpSpPr/>
            <p:nvPr/>
          </p:nvGrpSpPr>
          <p:grpSpPr>
            <a:xfrm>
              <a:off x="6748346" y="3775697"/>
              <a:ext cx="2249649" cy="1483112"/>
              <a:chOff x="6748346" y="3775697"/>
              <a:chExt cx="2249649" cy="1483112"/>
            </a:xfrm>
          </p:grpSpPr>
          <p:sp>
            <p:nvSpPr>
              <p:cNvPr id="7" name="Right Arrow 6"/>
              <p:cNvSpPr/>
              <p:nvPr/>
            </p:nvSpPr>
            <p:spPr>
              <a:xfrm rot="7200000">
                <a:off x="6419385" y="4104658"/>
                <a:ext cx="1483112" cy="825190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451225" y="4494951"/>
                <a:ext cx="15467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Downlink data</a:t>
                </a:r>
                <a:endParaRPr lang="en-US" dirty="0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95188" y="3780664"/>
              <a:ext cx="2977376" cy="2977376"/>
            </a:xfrm>
            <a:prstGeom prst="rect">
              <a:avLst/>
            </a:prstGeom>
          </p:spPr>
        </p:pic>
      </p:grp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96735-3BB2-F741-B821-DBA08D3FDC6D}" type="datetime1">
              <a:rPr lang="en-US" smtClean="0"/>
              <a:t>2/4/16</a:t>
            </a:fld>
            <a:endParaRPr lang="en-US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2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799"/>
            <a:ext cx="7498080" cy="524293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PDS funded the initial work</a:t>
            </a:r>
          </a:p>
          <a:p>
            <a:r>
              <a:rPr lang="en-US" dirty="0" smtClean="0"/>
              <a:t>Paper accepted for presentation at AAAI workshop on Knowledge Extraction from Text (KET)</a:t>
            </a:r>
          </a:p>
          <a:p>
            <a:pPr lvl="1"/>
            <a:r>
              <a:rPr lang="en-US" dirty="0"/>
              <a:t>“Creating a Mars Target Encyclopedia by Extracting Information from the Planetary Science </a:t>
            </a:r>
            <a:r>
              <a:rPr lang="en-US" dirty="0" smtClean="0"/>
              <a:t>Literature”</a:t>
            </a:r>
          </a:p>
          <a:p>
            <a:r>
              <a:rPr lang="en-US" dirty="0" smtClean="0"/>
              <a:t>Not funded through PDART</a:t>
            </a:r>
          </a:p>
          <a:p>
            <a:pPr lvl="1"/>
            <a:r>
              <a:rPr lang="en-US" dirty="0" smtClean="0"/>
              <a:t>Reviewer feedback: </a:t>
            </a:r>
            <a:br>
              <a:rPr lang="en-US" dirty="0" smtClean="0"/>
            </a:br>
            <a:r>
              <a:rPr lang="en-US" dirty="0" smtClean="0"/>
              <a:t>“Useful but too ambitious.  Do a pilot study.”</a:t>
            </a:r>
          </a:p>
          <a:p>
            <a:r>
              <a:rPr lang="en-US" dirty="0" smtClean="0"/>
              <a:t>Will present at MER Science Team meeting</a:t>
            </a:r>
          </a:p>
          <a:p>
            <a:pPr lvl="1"/>
            <a:r>
              <a:rPr lang="en-US" dirty="0" smtClean="0"/>
              <a:t>PDS, MER, MSL all enthusiastic but no $$ so far</a:t>
            </a:r>
          </a:p>
          <a:p>
            <a:r>
              <a:rPr lang="en-US" dirty="0" smtClean="0"/>
              <a:t>Next steps: </a:t>
            </a:r>
          </a:p>
          <a:p>
            <a:pPr lvl="1"/>
            <a:r>
              <a:rPr lang="en-US" dirty="0" smtClean="0"/>
              <a:t>Pilot study</a:t>
            </a:r>
          </a:p>
          <a:p>
            <a:pPr lvl="1"/>
            <a:r>
              <a:rPr lang="en-US" dirty="0" smtClean="0"/>
              <a:t>FY’17 R&amp;TD concept paper?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E886-E893-934D-AAA9-A5438C213D79}" type="datetime1">
              <a:rPr lang="en-US" smtClean="0"/>
              <a:t>2/4/16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8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56989" y="138024"/>
            <a:ext cx="2660188" cy="6300697"/>
            <a:chOff x="1256989" y="394502"/>
            <a:chExt cx="2660188" cy="630069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575" y="2970512"/>
              <a:ext cx="2369015" cy="122152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6989" y="910364"/>
              <a:ext cx="2660188" cy="191361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6142" y="4338565"/>
              <a:ext cx="1844799" cy="183920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256989" y="394502"/>
              <a:ext cx="2631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Opportunity Data Archive</a:t>
              </a:r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79333" y="632586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mtClean="0"/>
                <a:t>…</a:t>
              </a:r>
              <a:endParaRPr lang="en-US" dirty="0"/>
            </a:p>
          </p:txBody>
        </p:sp>
      </p:grpSp>
      <p:sp>
        <p:nvSpPr>
          <p:cNvPr id="7" name="Cloud 6"/>
          <p:cNvSpPr/>
          <p:nvPr/>
        </p:nvSpPr>
        <p:spPr>
          <a:xfrm>
            <a:off x="4438184" y="3324795"/>
            <a:ext cx="4594302" cy="1945887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What have we </a:t>
            </a:r>
            <a:r>
              <a:rPr lang="en-US" sz="2400" smtClean="0"/>
              <a:t>learned </a:t>
            </a:r>
            <a:br>
              <a:rPr lang="en-US" sz="2400" smtClean="0"/>
            </a:br>
            <a:r>
              <a:rPr lang="en-US" sz="2400" smtClean="0"/>
              <a:t>about </a:t>
            </a:r>
            <a:r>
              <a:rPr lang="en-US" sz="2400" dirty="0" smtClean="0"/>
              <a:t>these targets?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184" y="620579"/>
            <a:ext cx="4404732" cy="5795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24004" y="1200149"/>
            <a:ext cx="403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MER: 4M </a:t>
            </a:r>
            <a:r>
              <a:rPr lang="en-US" dirty="0" err="1" smtClean="0"/>
              <a:t>Pancam</a:t>
            </a:r>
            <a:r>
              <a:rPr lang="en-US" dirty="0" smtClean="0"/>
              <a:t>, 1.7M </a:t>
            </a:r>
            <a:r>
              <a:rPr lang="en-US" dirty="0" err="1" smtClean="0"/>
              <a:t>Navcam</a:t>
            </a:r>
            <a:r>
              <a:rPr lang="en-US" dirty="0" smtClean="0"/>
              <a:t>, 230K MI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84" y="1709268"/>
            <a:ext cx="4404732" cy="800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24004" y="2529368"/>
            <a:ext cx="415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4200+ per-sol summaries of data collected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8082-EB61-2348-A6CF-4C7E3A855D55}" type="datetime1">
              <a:rPr lang="en-US" smtClean="0"/>
              <a:t>2/4/16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3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11338" y="5376360"/>
            <a:ext cx="4847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“round-trip” tracking of data products and targets</a:t>
            </a:r>
          </a:p>
        </p:txBody>
      </p:sp>
    </p:spTree>
    <p:extLst>
      <p:ext uri="{BB962C8B-B14F-4D97-AF65-F5344CB8AC3E}">
        <p14:creationId xmlns:p14="http://schemas.microsoft.com/office/powerpoint/2010/main" val="47586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te-epwort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639" y="1417320"/>
            <a:ext cx="5670018" cy="532638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Vision:  A Mars Target Encyclopedia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9E3D0-73CB-4C44-B7A1-1829A3F3B35A}" type="datetime1">
              <a:rPr lang="en-US" smtClean="0"/>
              <a:t>2/4/16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1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Searchable interface</a:t>
            </a:r>
            <a:endParaRPr lang="en-US" dirty="0"/>
          </a:p>
        </p:txBody>
      </p:sp>
      <p:pic>
        <p:nvPicPr>
          <p:cNvPr id="5" name="Picture 4" descr="MTE-sear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13" y="1417320"/>
            <a:ext cx="5572746" cy="496701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A1B9-3C3E-C240-9AB6-A7B1D382499D}" type="datetime1">
              <a:rPr lang="en-US" smtClean="0"/>
              <a:t>2/4/16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2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text to knowledge</a:t>
            </a:r>
            <a:endParaRPr lang="en-US" dirty="0"/>
          </a:p>
        </p:txBody>
      </p:sp>
      <p:pic>
        <p:nvPicPr>
          <p:cNvPr id="4" name="Picture 3" descr="MTE-arch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18"/>
          <a:stretch/>
        </p:blipFill>
        <p:spPr>
          <a:xfrm>
            <a:off x="1103970" y="1657079"/>
            <a:ext cx="3190444" cy="38047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66225" y="1851102"/>
            <a:ext cx="1193180" cy="33899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Manual composition annotations</a:t>
            </a:r>
            <a:endParaRPr lang="en-US" sz="14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EE500-7809-2D41-A177-F89B7CB22B7B}" type="datetime1">
              <a:rPr lang="en-US" smtClean="0"/>
              <a:t>2/4/16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2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text to knowledge</a:t>
            </a:r>
            <a:endParaRPr lang="en-US" dirty="0"/>
          </a:p>
        </p:txBody>
      </p:sp>
      <p:pic>
        <p:nvPicPr>
          <p:cNvPr id="4" name="Picture 3" descr="MTE-arch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83"/>
          <a:stretch/>
        </p:blipFill>
        <p:spPr>
          <a:xfrm>
            <a:off x="1103970" y="1657079"/>
            <a:ext cx="4431416" cy="38047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66225" y="1851102"/>
            <a:ext cx="1193180" cy="33899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Manual composition annotations</a:t>
            </a:r>
            <a:endParaRPr lang="en-US" sz="14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EE500-7809-2D41-A177-F89B7CB22B7B}" type="datetime1">
              <a:rPr lang="en-US" smtClean="0"/>
              <a:t>2/4/16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7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text to knowledge</a:t>
            </a:r>
            <a:endParaRPr lang="en-US" dirty="0"/>
          </a:p>
        </p:txBody>
      </p:sp>
      <p:pic>
        <p:nvPicPr>
          <p:cNvPr id="4" name="Picture 3" descr="MTE-ar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70" y="1657079"/>
            <a:ext cx="8040030" cy="38047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66225" y="1851102"/>
            <a:ext cx="1193180" cy="33899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Manual composition annotations</a:t>
            </a:r>
            <a:endParaRPr lang="en-US" sz="14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EE500-7809-2D41-A177-F89B7CB22B7B}" type="datetime1">
              <a:rPr lang="en-US" smtClean="0"/>
              <a:t>2/4/16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5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corpus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LPSC 2015 abstracts (n=1987)</a:t>
            </a:r>
          </a:p>
          <a:p>
            <a:pPr lvl="1"/>
            <a:r>
              <a:rPr lang="en-US" dirty="0" smtClean="0"/>
              <a:t>Parsed PDFs using Apache </a:t>
            </a:r>
            <a:r>
              <a:rPr lang="en-US" dirty="0" err="1" smtClean="0"/>
              <a:t>Tika</a:t>
            </a:r>
            <a:r>
              <a:rPr lang="en-US" dirty="0" smtClean="0"/>
              <a:t> (</a:t>
            </a:r>
            <a:r>
              <a:rPr lang="en-US" dirty="0" err="1" smtClean="0"/>
              <a:t>Mattmann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# words parsed per document: 142 to 2433</a:t>
            </a:r>
          </a:p>
          <a:p>
            <a:r>
              <a:rPr lang="en-US" dirty="0" smtClean="0"/>
              <a:t>Target list from </a:t>
            </a:r>
            <a:r>
              <a:rPr lang="en-US" dirty="0" err="1" smtClean="0"/>
              <a:t>ChemCam</a:t>
            </a:r>
            <a:r>
              <a:rPr lang="en-US" dirty="0" smtClean="0"/>
              <a:t> (n=656)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ED56-F3DB-F74D-9B33-FB433274ADE5}" type="datetime1">
              <a:rPr lang="en-US" smtClean="0"/>
              <a:t>2/4/16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Solstice.thmx</Template>
  <TotalTime>24162</TotalTime>
  <Words>642</Words>
  <Application>Microsoft Macintosh PowerPoint</Application>
  <PresentationFormat>On-screen Show (4:3)</PresentationFormat>
  <Paragraphs>168</Paragraphs>
  <Slides>20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Consolas</vt:lpstr>
      <vt:lpstr>Gill Sans MT</vt:lpstr>
      <vt:lpstr>Verdana</vt:lpstr>
      <vt:lpstr>Wingdings 2</vt:lpstr>
      <vt:lpstr>Solstice</vt:lpstr>
      <vt:lpstr>Mars Target Encyclopedia</vt:lpstr>
      <vt:lpstr>PowerPoint Presentation</vt:lpstr>
      <vt:lpstr>PowerPoint Presentation</vt:lpstr>
      <vt:lpstr>Vision:  A Mars Target Encyclopedia</vt:lpstr>
      <vt:lpstr>Searchable interface</vt:lpstr>
      <vt:lpstr>From text to knowledge</vt:lpstr>
      <vt:lpstr>From text to knowledge</vt:lpstr>
      <vt:lpstr>From text to knowledge</vt:lpstr>
      <vt:lpstr>The corpus</vt:lpstr>
      <vt:lpstr>Manual composition annotations</vt:lpstr>
      <vt:lpstr>Initial results</vt:lpstr>
      <vt:lpstr>Initial results</vt:lpstr>
      <vt:lpstr>Automating text to knowledge</vt:lpstr>
      <vt:lpstr>Automated annotation</vt:lpstr>
      <vt:lpstr>Information extraction</vt:lpstr>
      <vt:lpstr>Initial automated results (Windjana)</vt:lpstr>
      <vt:lpstr>Initial automated results (Windjana)</vt:lpstr>
      <vt:lpstr>Open questions</vt:lpstr>
      <vt:lpstr>MTE benefits</vt:lpstr>
      <vt:lpstr>Next steps</vt:lpstr>
    </vt:vector>
  </TitlesOfParts>
  <Company>Jet Propulsion Laboratory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Mars Target Encyclopedia</dc:title>
  <dc:creator>Kiri Wagstaff</dc:creator>
  <cp:lastModifiedBy>Microsoft Office User</cp:lastModifiedBy>
  <cp:revision>39</cp:revision>
  <dcterms:created xsi:type="dcterms:W3CDTF">2016-01-05T17:22:02Z</dcterms:created>
  <dcterms:modified xsi:type="dcterms:W3CDTF">2016-02-04T23:25:21Z</dcterms:modified>
</cp:coreProperties>
</file>